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42" r:id="rId2"/>
    <p:sldId id="260" r:id="rId3"/>
    <p:sldId id="286" r:id="rId4"/>
    <p:sldId id="359" r:id="rId5"/>
    <p:sldId id="503" r:id="rId6"/>
    <p:sldId id="495" r:id="rId7"/>
    <p:sldId id="361" r:id="rId8"/>
    <p:sldId id="504" r:id="rId9"/>
    <p:sldId id="505" r:id="rId10"/>
    <p:sldId id="506" r:id="rId11"/>
    <p:sldId id="507" r:id="rId12"/>
    <p:sldId id="508" r:id="rId13"/>
    <p:sldId id="509" r:id="rId14"/>
    <p:sldId id="510" r:id="rId15"/>
    <p:sldId id="511" r:id="rId16"/>
    <p:sldId id="512" r:id="rId17"/>
    <p:sldId id="513" r:id="rId18"/>
    <p:sldId id="514" r:id="rId19"/>
    <p:sldId id="515" r:id="rId20"/>
    <p:sldId id="516" r:id="rId21"/>
    <p:sldId id="517" r:id="rId22"/>
    <p:sldId id="497" r:id="rId23"/>
    <p:sldId id="518" r:id="rId24"/>
    <p:sldId id="519" r:id="rId25"/>
    <p:sldId id="501" r:id="rId26"/>
    <p:sldId id="520" r:id="rId27"/>
    <p:sldId id="521" r:id="rId28"/>
    <p:sldId id="522" r:id="rId29"/>
    <p:sldId id="523" r:id="rId30"/>
    <p:sldId id="524" r:id="rId31"/>
    <p:sldId id="525" r:id="rId32"/>
    <p:sldId id="526" r:id="rId33"/>
    <p:sldId id="527" r:id="rId34"/>
    <p:sldId id="528" r:id="rId35"/>
    <p:sldId id="498" r:id="rId36"/>
    <p:sldId id="500" r:id="rId37"/>
    <p:sldId id="529" r:id="rId38"/>
    <p:sldId id="530" r:id="rId39"/>
    <p:sldId id="531" r:id="rId40"/>
    <p:sldId id="532" r:id="rId41"/>
    <p:sldId id="256" r:id="rId42"/>
    <p:sldId id="257" r:id="rId43"/>
    <p:sldId id="258" r:id="rId44"/>
    <p:sldId id="259" r:id="rId45"/>
    <p:sldId id="533" r:id="rId46"/>
    <p:sldId id="261" r:id="rId47"/>
    <p:sldId id="262" r:id="rId48"/>
    <p:sldId id="263" r:id="rId49"/>
    <p:sldId id="264" r:id="rId50"/>
    <p:sldId id="265" r:id="rId51"/>
    <p:sldId id="266" r:id="rId52"/>
    <p:sldId id="267" r:id="rId53"/>
    <p:sldId id="268" r:id="rId54"/>
    <p:sldId id="534" r:id="rId55"/>
    <p:sldId id="535" r:id="rId56"/>
    <p:sldId id="536" r:id="rId57"/>
    <p:sldId id="537" r:id="rId58"/>
    <p:sldId id="538" r:id="rId59"/>
    <p:sldId id="539" r:id="rId60"/>
    <p:sldId id="540" r:id="rId61"/>
    <p:sldId id="541" r:id="rId62"/>
    <p:sldId id="542" r:id="rId63"/>
    <p:sldId id="543" r:id="rId64"/>
    <p:sldId id="544" r:id="rId65"/>
    <p:sldId id="545" r:id="rId66"/>
    <p:sldId id="546" r:id="rId67"/>
    <p:sldId id="357" r:id="rId68"/>
    <p:sldId id="547" r:id="rId69"/>
    <p:sldId id="548" r:id="rId70"/>
    <p:sldId id="549" r:id="rId71"/>
    <p:sldId id="550" r:id="rId72"/>
    <p:sldId id="551" r:id="rId73"/>
    <p:sldId id="552" r:id="rId74"/>
    <p:sldId id="553" r:id="rId75"/>
    <p:sldId id="554" r:id="rId76"/>
    <p:sldId id="555" r:id="rId77"/>
    <p:sldId id="556" r:id="rId78"/>
    <p:sldId id="557" r:id="rId79"/>
    <p:sldId id="558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6494" autoAdjust="0"/>
  </p:normalViewPr>
  <p:slideViewPr>
    <p:cSldViewPr snapToGrid="0">
      <p:cViewPr varScale="1">
        <p:scale>
          <a:sx n="81" d="100"/>
          <a:sy n="81" d="100"/>
        </p:scale>
        <p:origin x="61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541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и объект">
  <p:cSld name="3_Заголовок и объект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>
            <a:spLocks noGrp="1"/>
          </p:cNvSpPr>
          <p:nvPr>
            <p:ph type="pic" idx="2"/>
          </p:nvPr>
        </p:nvSpPr>
        <p:spPr>
          <a:xfrm>
            <a:off x="0" y="0"/>
            <a:ext cx="12191999" cy="6862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57991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Пользовательский макет">
  <p:cSld name="20_Пользовательский макет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6"/>
          <p:cNvSpPr/>
          <p:nvPr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16"/>
          <p:cNvSpPr/>
          <p:nvPr/>
        </p:nvSpPr>
        <p:spPr>
          <a:xfrm>
            <a:off x="11323951" y="1180287"/>
            <a:ext cx="58862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</a:t>
            </a:r>
            <a:fld id="{00000000-1234-1234-1234-123412341234}" type="slidenum">
              <a:rPr lang="en-US"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 b="0" i="0" u="none" strike="noStrike" cap="none">
              <a:solidFill>
                <a:srgbClr val="0000ED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" name="Google Shape;20;p16"/>
          <p:cNvCxnSpPr/>
          <p:nvPr/>
        </p:nvCxnSpPr>
        <p:spPr>
          <a:xfrm flipH="1">
            <a:off x="11547515" y="1717278"/>
            <a:ext cx="3416" cy="472239"/>
          </a:xfrm>
          <a:prstGeom prst="straightConnector1">
            <a:avLst/>
          </a:prstGeom>
          <a:noFill/>
          <a:ln w="19050" cap="flat" cmpd="sng">
            <a:solidFill>
              <a:srgbClr val="17161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16"/>
          <p:cNvSpPr>
            <a:spLocks noGrp="1"/>
          </p:cNvSpPr>
          <p:nvPr>
            <p:ph type="pic" idx="2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2" name="Google Shape;22;p16"/>
          <p:cNvSpPr>
            <a:spLocks noGrp="1"/>
          </p:cNvSpPr>
          <p:nvPr>
            <p:ph type="pic" idx="3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3" name="Google Shape;23;p16"/>
          <p:cNvSpPr>
            <a:spLocks noGrp="1"/>
          </p:cNvSpPr>
          <p:nvPr>
            <p:ph type="pic" idx="4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2748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2021-04-22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1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27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라즈베리파이</a:t>
            </a:r>
            <a:r>
              <a:rPr lang="en-US" altLang="ko-KR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4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실시간 사물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0762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실시간 사물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Hadoop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해결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인식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9631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오류 해결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236692" y="571545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오류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999992" y="569072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2]-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소스코드 수정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00" y="1621041"/>
            <a:ext cx="5768840" cy="55630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00" y="2295037"/>
            <a:ext cx="5768840" cy="105165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557" y="2386916"/>
            <a:ext cx="4922947" cy="15698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8557" y="4114625"/>
            <a:ext cx="4922947" cy="15469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62" y="3436668"/>
            <a:ext cx="5745978" cy="10973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62" y="4627139"/>
            <a:ext cx="5745978" cy="103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877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실시간 인식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025886" y="4721362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3]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오류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207" y="2300396"/>
            <a:ext cx="10348857" cy="23471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829207" y="1838789"/>
            <a:ext cx="77864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는 해당 메모리의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10 %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만 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68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실시간 인식 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522720" y="5202307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5]-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실시간 인식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69" t="949"/>
          <a:stretch/>
        </p:blipFill>
        <p:spPr>
          <a:xfrm>
            <a:off x="1025236" y="2083867"/>
            <a:ext cx="5097556" cy="3031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340" y="2083867"/>
            <a:ext cx="5097556" cy="3034639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797369" y="5202307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6]-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실시간 인식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85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할당이 시스템 메모리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10%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초과 에러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8953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재부팅 없이 실시간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6585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13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라즈베리파이</a:t>
            </a:r>
            <a:r>
              <a:rPr lang="en-US" altLang="ko-KR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3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8410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655554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실시간 사물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8630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실시간 사물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OpenCV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및 확인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얼굴 인식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Webcam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</a:t>
            </a: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PiCamera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5297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OpenCV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- </a:t>
            </a:r>
            <a:r>
              <a:rPr lang="en-US" altLang="ko-KR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CMake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236692" y="571545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소스코드 수정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729" y="1803295"/>
            <a:ext cx="5286482" cy="38342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6" y="1775728"/>
            <a:ext cx="5404530" cy="38618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2176" y="3213847"/>
            <a:ext cx="2284812" cy="3630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12176" y="1082291"/>
            <a:ext cx="5980988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700" dirty="0">
                <a:solidFill>
                  <a:srgbClr val="666666"/>
                </a:solidFill>
                <a:latin typeface="Nanum Gothic"/>
              </a:rPr>
              <a:t>open </a:t>
            </a:r>
            <a:r>
              <a:rPr lang="ko-KR" altLang="en-US" sz="1700" dirty="0">
                <a:solidFill>
                  <a:srgbClr val="666666"/>
                </a:solidFill>
                <a:latin typeface="Nanum Gothic"/>
              </a:rPr>
              <a:t>함수 값 </a:t>
            </a:r>
            <a:r>
              <a:rPr lang="en-US" altLang="ko-KR" sz="1700" dirty="0">
                <a:solidFill>
                  <a:srgbClr val="666666"/>
                </a:solidFill>
                <a:latin typeface="Nanum Gothic"/>
              </a:rPr>
              <a:t>-1</a:t>
            </a:r>
            <a:r>
              <a:rPr lang="ko-KR" altLang="en-US" sz="1700" dirty="0">
                <a:solidFill>
                  <a:srgbClr val="666666"/>
                </a:solidFill>
                <a:latin typeface="Nanum Gothic"/>
              </a:rPr>
              <a:t>로 해야 정상 작동</a:t>
            </a:r>
            <a:r>
              <a:rPr lang="en-US" altLang="ko-KR" sz="1700" dirty="0">
                <a:solidFill>
                  <a:srgbClr val="666666"/>
                </a:solidFill>
                <a:latin typeface="Nanum Gothic"/>
              </a:rPr>
              <a:t>, </a:t>
            </a:r>
          </a:p>
          <a:p>
            <a:r>
              <a:rPr lang="en-US" altLang="ko-KR" sz="1700" dirty="0">
                <a:solidFill>
                  <a:srgbClr val="666666"/>
                </a:solidFill>
                <a:latin typeface="Nanum Gothic"/>
              </a:rPr>
              <a:t>0</a:t>
            </a:r>
            <a:r>
              <a:rPr lang="ko-KR" altLang="en-US" sz="1700" dirty="0">
                <a:solidFill>
                  <a:srgbClr val="666666"/>
                </a:solidFill>
                <a:latin typeface="Nanum Gothic"/>
              </a:rPr>
              <a:t>으로 설정 시 카메라를 열지 못하고 무한 대기 상태</a:t>
            </a:r>
            <a:endParaRPr lang="ko-KR" altLang="en-US" sz="170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703221" y="568575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2]-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영상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619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OpenCV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- Python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194220" y="562487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3]-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소스코드 수정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31773"/>
          <a:stretch/>
        </p:blipFill>
        <p:spPr>
          <a:xfrm>
            <a:off x="6051177" y="1752198"/>
            <a:ext cx="5309550" cy="3854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1752198"/>
            <a:ext cx="5531138" cy="3854275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84467" y="3497799"/>
            <a:ext cx="2323388" cy="381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728203" y="562487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4]-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영상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798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실시간 얼굴 인식 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316069" y="613185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5]-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얼굴인식 소스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340" y="3216103"/>
            <a:ext cx="5224215" cy="1242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61" y="1379069"/>
            <a:ext cx="5421466" cy="4752790"/>
          </a:xfrm>
          <a:prstGeom prst="rect">
            <a:avLst/>
          </a:prstGeom>
        </p:spPr>
      </p:pic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60698" y="4458271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6]-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오류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842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err="1"/>
              <a:t>TensorFlow</a:t>
            </a:r>
            <a:r>
              <a:rPr lang="en-US" altLang="ko-KR" b="1" dirty="0"/>
              <a:t> Object Detection API</a:t>
            </a: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1" y="619858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7]-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오류 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551" y="1645883"/>
            <a:ext cx="6935121" cy="4473451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938551" y="127655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Hadoop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5996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Webcam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실시간 인식 코드 수정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195046" y="6158753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8]-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소스코드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81" y="1566634"/>
            <a:ext cx="5674659" cy="45921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458" y="3322343"/>
            <a:ext cx="5082989" cy="107484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387351" y="2953011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Hadoop</a:t>
            </a:r>
            <a:endParaRPr lang="ko-KR" altLang="en-US" dirty="0"/>
          </a:p>
        </p:txBody>
      </p:sp>
      <p:sp>
        <p:nvSpPr>
          <p:cNvPr id="13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924203" y="439718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9]-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오류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852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Hadoop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웹캠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picamera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코드 수정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447" y="2993085"/>
            <a:ext cx="7268304" cy="147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457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실시간 사물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4901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11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6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라즈베리파이</a:t>
            </a:r>
            <a:r>
              <a:rPr lang="en-US" altLang="ko-KR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3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817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898518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실시간 사물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카메라 사물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391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카메라 사물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tensorFlow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 </a:t>
            </a:r>
            <a:r>
              <a:rPr lang="en-US" altLang="ko-KR" sz="2000" dirty="0">
                <a:solidFill>
                  <a:srgbClr val="70AD47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70AD47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rgbClr val="70AD47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Protobuf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컴파일 및 설치 </a:t>
            </a:r>
            <a:r>
              <a:rPr lang="en-US" altLang="ko-KR" sz="2000" dirty="0">
                <a:solidFill>
                  <a:srgbClr val="70AD47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rgbClr val="70AD47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rgbClr val="70AD47">
                    <a:lumMod val="75000"/>
                  </a:srgb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06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Webcam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이용 코드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65319" y="622179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소스코드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556" y="1191504"/>
            <a:ext cx="6627427" cy="498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05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cvlib</a:t>
            </a:r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오류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313" y="1191503"/>
            <a:ext cx="7670730" cy="5047903"/>
          </a:xfrm>
          <a:prstGeom prst="rect">
            <a:avLst/>
          </a:prstGeom>
        </p:spPr>
      </p:pic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32929" y="623940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2]-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오류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877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Python default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버전</a:t>
            </a:r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변경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06" y="1075647"/>
            <a:ext cx="7519599" cy="5078925"/>
          </a:xfrm>
          <a:prstGeom prst="rect">
            <a:avLst/>
          </a:prstGeom>
        </p:spPr>
      </p:pic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32929" y="623940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3]-python default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467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Tensorflow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설치 오류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0" y="625437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4]-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오류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922" y="1240821"/>
            <a:ext cx="7384833" cy="5013557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16171" y="865691"/>
            <a:ext cx="3760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 Object Detection 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4850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Protobuf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컴파일 및 설치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139066" y="627849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5]-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protobuf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설치 및 컴파일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936" y="1043586"/>
            <a:ext cx="7709759" cy="523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434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스크립트 실행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018928" y="648287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6]-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오류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716" y="1191504"/>
            <a:ext cx="10173922" cy="11931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388" y="2456746"/>
            <a:ext cx="5860220" cy="39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18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pip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오류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018928" y="636048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7]-pip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삭제오류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23" y="1313886"/>
            <a:ext cx="7314736" cy="50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40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1163"/>
          <a:stretch/>
        </p:blipFill>
        <p:spPr>
          <a:xfrm>
            <a:off x="3971636" y="2094731"/>
            <a:ext cx="7234660" cy="412045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Python, pip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861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실시간 사물 인식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보고서 작성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카메라 사물 인식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0091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"/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01" name="Google Shape;101;p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/>
              <a:ahLst/>
              <a:cxnLst/>
              <a:rect l="l" t="t" r="r" b="b"/>
              <a:pathLst>
                <a:path w="6458246" h="5711588" extrusionOk="0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rgbClr val="171616">
                <a:alpha val="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/>
              <a:ahLst/>
              <a:cxnLst/>
              <a:rect l="l" t="t" r="r" b="b"/>
              <a:pathLst>
                <a:path w="5385192" h="6872928" extrusionOk="0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rgbClr val="171616">
                <a:alpha val="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547" y="5639522"/>
            <a:ext cx="3525625" cy="11105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" name="Google Shape;104;p1"/>
          <p:cNvSpPr txBox="1"/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endParaRPr sz="2800" b="0" i="1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연구실 주간 보고</a:t>
            </a: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4593536" y="2183106"/>
            <a:ext cx="3992011" cy="32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2020년 10월 30일</a:t>
            </a:r>
            <a:endParaRPr sz="1665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2961774" y="3335867"/>
            <a:ext cx="6268452" cy="57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라즈베리파이3</a:t>
            </a:r>
            <a:endParaRPr sz="26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961774" y="4554617"/>
            <a:ext cx="6268452" cy="32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김성지, 마윤경</a:t>
            </a:r>
            <a:endParaRPr sz="1665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/>
        </p:nvSpPr>
        <p:spPr>
          <a:xfrm>
            <a:off x="803963" y="2261872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en-US" sz="4000" b="1" i="0" u="none" strike="noStrike" cap="none">
                <a:solidFill>
                  <a:srgbClr val="3A383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INDEX</a:t>
            </a:r>
            <a:endParaRPr sz="4000" b="1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2"/>
          <p:cNvCxnSpPr/>
          <p:nvPr/>
        </p:nvCxnSpPr>
        <p:spPr>
          <a:xfrm>
            <a:off x="916355" y="4109373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2"/>
          <p:cNvSpPr txBox="1"/>
          <p:nvPr/>
        </p:nvSpPr>
        <p:spPr>
          <a:xfrm>
            <a:off x="823316" y="194743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목차</a:t>
            </a:r>
            <a:endParaRPr sz="1600" b="0" i="1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LAST WEEK PLAN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&amp; RESULT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PLOBLEMS</a:t>
            </a:r>
            <a:endParaRPr sz="1800" b="0" i="0" u="none" strike="noStrike" cap="none">
              <a:solidFill>
                <a:srgbClr val="3B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NEXT WEEK PLAN</a:t>
            </a:r>
            <a:endParaRPr sz="1800" b="0" i="0" u="none" strike="noStrike" cap="none">
              <a:solidFill>
                <a:srgbClr val="3B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LAST WEEK PRESENTATION</a:t>
            </a:r>
            <a:endParaRPr sz="1800" b="0" i="0" u="none" strike="noStrike" cap="none">
              <a:solidFill>
                <a:srgbClr val="3B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지난 주 계획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진행 사항</a:t>
            </a:r>
            <a:endParaRPr sz="16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&amp;결과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애로사항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다음 주 계획</a:t>
            </a:r>
            <a:endParaRPr sz="1600" b="1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지난 주 발표 자료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915697" y="19274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435971" y="780205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LAST WEEK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3"/>
          <p:cNvCxnSpPr/>
          <p:nvPr/>
        </p:nvCxnSpPr>
        <p:spPr>
          <a:xfrm>
            <a:off x="548363" y="2627706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3"/>
          <p:cNvSpPr txBox="1"/>
          <p:nvPr/>
        </p:nvSpPr>
        <p:spPr>
          <a:xfrm>
            <a:off x="455324" y="46576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지난 주 계획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Malgun Gothic"/>
              <a:buAutoNum type="arabicPeriod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라즈베리파이 카메라 사물 인식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0" y="-7464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915697" y="19274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35971" y="780205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&amp; RESULT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4"/>
          <p:cNvCxnSpPr/>
          <p:nvPr/>
        </p:nvCxnSpPr>
        <p:spPr>
          <a:xfrm>
            <a:off x="548363" y="2627706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4"/>
          <p:cNvSpPr txBox="1"/>
          <p:nvPr/>
        </p:nvSpPr>
        <p:spPr>
          <a:xfrm>
            <a:off x="455324" y="46576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진행사항 &amp; 결과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Malgun Gothic"/>
              <a:buAutoNum type="arabicPeriod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라즈베리파이 카메라 사물 인식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소스코드 분석 </a:t>
            </a:r>
            <a:r>
              <a:rPr lang="en-US"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(완료)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OpenCV 설치 </a:t>
            </a:r>
            <a:r>
              <a:rPr lang="en-US"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(완료)</a:t>
            </a:r>
            <a:endParaRPr/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YOLO 설치 </a:t>
            </a:r>
            <a:r>
              <a:rPr lang="en-US"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(완료)</a:t>
            </a:r>
            <a:endParaRPr/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동영상 녹화 </a:t>
            </a:r>
            <a:r>
              <a:rPr lang="en-US"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(완료)</a:t>
            </a:r>
            <a:endParaRPr/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arenR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사물 인식 </a:t>
            </a:r>
            <a:r>
              <a:rPr lang="en-US"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(진행중)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</a:pPr>
            <a:endParaRPr sz="20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소스 코드 분석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4265319" y="622179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[그림1]-소스코드 분석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6807020" y="584666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1936" y="1003338"/>
            <a:ext cx="7372678" cy="521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OpenCV 설치 위한 패키지 설치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6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2261936" y="547153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[그림2]-패키지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6807020" y="584666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085" y="1722401"/>
            <a:ext cx="6013189" cy="285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085" y="2171183"/>
            <a:ext cx="8433751" cy="19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3085" y="2579141"/>
            <a:ext cx="10299554" cy="194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3085" y="3021971"/>
            <a:ext cx="6922122" cy="304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19386" y="3575190"/>
            <a:ext cx="10495159" cy="19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3086" y="4015335"/>
            <a:ext cx="6815946" cy="277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13977" y="4537609"/>
            <a:ext cx="8780985" cy="232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3085" y="5004927"/>
            <a:ext cx="7784389" cy="298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OpenCV 파일 다운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7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7"/>
          <p:cNvSpPr txBox="1"/>
          <p:nvPr/>
        </p:nvSpPr>
        <p:spPr>
          <a:xfrm>
            <a:off x="1347420" y="4992462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[그림3]-파일 다운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49398" y="1699772"/>
            <a:ext cx="3972015" cy="70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5054" y="2539054"/>
            <a:ext cx="9059758" cy="23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7245" y="2911078"/>
            <a:ext cx="5259545" cy="20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7245" y="3324294"/>
            <a:ext cx="10519996" cy="153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7245" y="3702823"/>
            <a:ext cx="6985338" cy="22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01866" y="4180276"/>
            <a:ext cx="5350301" cy="626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OpenCV 설치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8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8"/>
          <p:cNvSpPr txBox="1"/>
          <p:nvPr/>
        </p:nvSpPr>
        <p:spPr>
          <a:xfrm>
            <a:off x="1405841" y="572398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[그림4]-cmake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 txBox="1"/>
          <p:nvPr/>
        </p:nvSpPr>
        <p:spPr>
          <a:xfrm>
            <a:off x="7169520" y="572398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[그림5]-cmake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745" y="1751300"/>
            <a:ext cx="4533093" cy="575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1745" y="2478175"/>
            <a:ext cx="6124657" cy="318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3688" y="2211807"/>
            <a:ext cx="4367163" cy="343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OpenCV 설치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9"/>
          <p:cNvSpPr txBox="1"/>
          <p:nvPr/>
        </p:nvSpPr>
        <p:spPr>
          <a:xfrm>
            <a:off x="7168389" y="557826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[그림7]-OpenCV 설치 및 확인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0811" y="1645291"/>
            <a:ext cx="5295041" cy="20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812" y="1992107"/>
            <a:ext cx="6005192" cy="351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98900" y="5079034"/>
            <a:ext cx="4675791" cy="14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98900" y="5299114"/>
            <a:ext cx="4473328" cy="205758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9"/>
          <p:cNvSpPr txBox="1"/>
          <p:nvPr/>
        </p:nvSpPr>
        <p:spPr>
          <a:xfrm>
            <a:off x="1340583" y="557826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[그림6]-OpenCV 컴파일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실시간 사물 인식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433293" y="5360232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동영상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 –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실시간 인식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912162" y="535697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 -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실시간 인식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실시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2650" y="1874508"/>
            <a:ext cx="5656785" cy="340478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7353" y="1874508"/>
            <a:ext cx="5005116" cy="340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6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YOLO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7943274" y="544253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[그림9]-YOLO 파일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28571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2107201" y="544253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[그림8]-YOLO 파일 다운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96478" y="4278285"/>
            <a:ext cx="3108241" cy="118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8672" y="1653306"/>
            <a:ext cx="7344602" cy="2705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8672" y="4669952"/>
            <a:ext cx="7344602" cy="510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Video 녹화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1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7380826" y="5522338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[그림11]-파일 변환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1"/>
          <p:cNvSpPr txBox="1"/>
          <p:nvPr/>
        </p:nvSpPr>
        <p:spPr>
          <a:xfrm>
            <a:off x="1663856" y="5522338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[그림10]-video.py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4351" y="4550971"/>
            <a:ext cx="5937481" cy="78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62149" y="3992228"/>
            <a:ext cx="2958133" cy="142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24351" y="1903408"/>
            <a:ext cx="5937481" cy="246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12"/>
          <p:cNvSpPr txBox="1"/>
          <p:nvPr/>
        </p:nvSpPr>
        <p:spPr>
          <a:xfrm>
            <a:off x="915697" y="19274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2"/>
          <p:cNvSpPr txBox="1"/>
          <p:nvPr/>
        </p:nvSpPr>
        <p:spPr>
          <a:xfrm>
            <a:off x="435971" y="780205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0" name="Google Shape;240;p12"/>
          <p:cNvCxnSpPr/>
          <p:nvPr/>
        </p:nvCxnSpPr>
        <p:spPr>
          <a:xfrm>
            <a:off x="548363" y="2627706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1" name="Google Shape;241;p12"/>
          <p:cNvSpPr txBox="1"/>
          <p:nvPr/>
        </p:nvSpPr>
        <p:spPr>
          <a:xfrm>
            <a:off x="455324" y="46576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애로사항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12"/>
          <p:cNvPicPr preferRelativeResize="0"/>
          <p:nvPr/>
        </p:nvPicPr>
        <p:blipFill rotWithShape="1">
          <a:blip r:embed="rId3">
            <a:alphaModFix/>
          </a:blip>
          <a:srcRect l="909" t="13032" r="40834" b="26584"/>
          <a:stretch/>
        </p:blipFill>
        <p:spPr>
          <a:xfrm>
            <a:off x="5656072" y="2701384"/>
            <a:ext cx="5374181" cy="3005068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2"/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Malgun Gothic"/>
              <a:buAutoNum type="arabicPeriod"/>
            </a:pPr>
            <a:r>
              <a:rPr lang="en-US" sz="2000" b="0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detect_video.py 웹캠 -&gt; picamera 수정</a:t>
            </a:r>
            <a:endParaRPr sz="2000" b="0" i="0" u="none" strike="noStrike" cap="none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3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13"/>
          <p:cNvSpPr txBox="1"/>
          <p:nvPr/>
        </p:nvSpPr>
        <p:spPr>
          <a:xfrm>
            <a:off x="915697" y="19274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>
            <a:off x="435971" y="780205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NEXT WEEK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1" name="Google Shape;251;p13"/>
          <p:cNvCxnSpPr/>
          <p:nvPr/>
        </p:nvCxnSpPr>
        <p:spPr>
          <a:xfrm>
            <a:off x="548363" y="2627706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52" name="Google Shape;252;p13"/>
          <p:cNvSpPr txBox="1"/>
          <p:nvPr/>
        </p:nvSpPr>
        <p:spPr>
          <a:xfrm>
            <a:off x="455324" y="46576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다음 주 계획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3"/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Malgun Gothic"/>
              <a:buAutoNum type="arabicPeriod"/>
            </a:pPr>
            <a:r>
              <a:rPr lang="en-US" sz="2000" b="0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Video 사물 인식</a:t>
            </a:r>
            <a:endParaRPr sz="2000" b="0" i="0" u="none" strike="noStrike" cap="none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"/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01" name="Google Shape;101;p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/>
              <a:ahLst/>
              <a:cxnLst/>
              <a:rect l="l" t="t" r="r" b="b"/>
              <a:pathLst>
                <a:path w="6458246" h="5711588" extrusionOk="0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rgbClr val="171616">
                <a:alpha val="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/>
              <a:ahLst/>
              <a:cxnLst/>
              <a:rect l="l" t="t" r="r" b="b"/>
              <a:pathLst>
                <a:path w="5385192" h="6872928" extrusionOk="0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rgbClr val="171616">
                <a:alpha val="392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3A3838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03" name="Google Shape;10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85547" y="5639522"/>
            <a:ext cx="3525625" cy="111057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4" name="Google Shape;104;p1"/>
          <p:cNvSpPr txBox="1"/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algun Gothic"/>
              <a:buNone/>
            </a:pPr>
            <a:endParaRPr sz="2800" b="0" i="1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연구실 주간 보고</a:t>
            </a:r>
            <a:endParaRPr sz="4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"/>
          <p:cNvSpPr txBox="1"/>
          <p:nvPr/>
        </p:nvSpPr>
        <p:spPr>
          <a:xfrm>
            <a:off x="4593536" y="2183106"/>
            <a:ext cx="3992011" cy="32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2020년 10월 16일</a:t>
            </a:r>
            <a:endParaRPr sz="1665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2961774" y="3335867"/>
            <a:ext cx="6268452" cy="574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600"/>
              <a:buFont typeface="Arial"/>
              <a:buNone/>
            </a:pPr>
            <a:r>
              <a:rPr lang="en-US" sz="2600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라즈베리파이3</a:t>
            </a:r>
            <a:endParaRPr sz="2600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"/>
          <p:cNvSpPr txBox="1"/>
          <p:nvPr/>
        </p:nvSpPr>
        <p:spPr>
          <a:xfrm>
            <a:off x="2961774" y="4554617"/>
            <a:ext cx="6268452" cy="321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65"/>
              <a:buFont typeface="Arial"/>
              <a:buNone/>
            </a:pPr>
            <a:r>
              <a:rPr lang="en-US" sz="1665" b="0" i="0" u="none" strike="noStrike" cap="non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김성지, 마윤경</a:t>
            </a:r>
            <a:endParaRPr sz="1665" b="0" i="0" u="none" strike="noStrike" cap="non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/>
          <p:nvPr/>
        </p:nvSpPr>
        <p:spPr>
          <a:xfrm>
            <a:off x="803963" y="2261872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Poppins SemiBold"/>
              <a:buNone/>
            </a:pPr>
            <a:r>
              <a:rPr lang="en-US" sz="4000" b="1" i="0" u="none" strike="noStrike" cap="none">
                <a:solidFill>
                  <a:srgbClr val="3A3838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INDEX</a:t>
            </a:r>
            <a:endParaRPr sz="4000" b="1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3" name="Google Shape;113;p2"/>
          <p:cNvCxnSpPr/>
          <p:nvPr/>
        </p:nvCxnSpPr>
        <p:spPr>
          <a:xfrm>
            <a:off x="916355" y="4109373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2"/>
          <p:cNvSpPr txBox="1"/>
          <p:nvPr/>
        </p:nvSpPr>
        <p:spPr>
          <a:xfrm>
            <a:off x="823316" y="194743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목차</a:t>
            </a:r>
            <a:endParaRPr sz="1600" b="0" i="1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rgbClr val="D5DB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rgbClr val="8296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LAST WEEK PLAN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&amp; RESULT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PLOBLEMS</a:t>
            </a:r>
            <a:endParaRPr sz="1800" b="0" i="0" u="none" strike="noStrike" cap="none">
              <a:solidFill>
                <a:srgbClr val="3B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NEXT WEEK PLAN</a:t>
            </a:r>
            <a:endParaRPr sz="1800" b="0" i="0" u="none" strike="noStrike" cap="none">
              <a:solidFill>
                <a:srgbClr val="3B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LAST WEEK PRESENTATION</a:t>
            </a:r>
            <a:endParaRPr sz="1800" b="0" i="0" u="none" strike="noStrike" cap="none">
              <a:solidFill>
                <a:srgbClr val="3B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지난 주 계획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진행 사항</a:t>
            </a:r>
            <a:endParaRPr sz="16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&amp;결과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애로사항</a:t>
            </a:r>
            <a:endParaRPr/>
          </a:p>
        </p:txBody>
      </p:sp>
      <p:sp>
        <p:nvSpPr>
          <p:cNvPr id="128" name="Google Shape;128;p2"/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다음 주 계획</a:t>
            </a:r>
            <a:endParaRPr sz="1600" b="1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지난 주 발표 자료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3"/>
          <p:cNvSpPr txBox="1"/>
          <p:nvPr/>
        </p:nvSpPr>
        <p:spPr>
          <a:xfrm>
            <a:off x="915697" y="19274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435971" y="780205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LAST WEEK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7" name="Google Shape;137;p3"/>
          <p:cNvCxnSpPr/>
          <p:nvPr/>
        </p:nvCxnSpPr>
        <p:spPr>
          <a:xfrm>
            <a:off x="548363" y="2627706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8" name="Google Shape;138;p3"/>
          <p:cNvSpPr txBox="1"/>
          <p:nvPr/>
        </p:nvSpPr>
        <p:spPr>
          <a:xfrm>
            <a:off x="455324" y="46576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지난 주 계획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"/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Malgun Gothic"/>
              <a:buAutoNum type="arabicPeriod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라즈베리파이 카메라 테스트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"/>
          <p:cNvSpPr/>
          <p:nvPr/>
        </p:nvSpPr>
        <p:spPr>
          <a:xfrm>
            <a:off x="0" y="-7464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" name="Google Shape;145;p4"/>
          <p:cNvSpPr txBox="1"/>
          <p:nvPr/>
        </p:nvSpPr>
        <p:spPr>
          <a:xfrm>
            <a:off x="915697" y="19274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4"/>
          <p:cNvSpPr txBox="1"/>
          <p:nvPr/>
        </p:nvSpPr>
        <p:spPr>
          <a:xfrm>
            <a:off x="435971" y="780205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PROGRESS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&amp; RESULT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4"/>
          <p:cNvCxnSpPr/>
          <p:nvPr/>
        </p:nvCxnSpPr>
        <p:spPr>
          <a:xfrm>
            <a:off x="548363" y="2627706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8" name="Google Shape;148;p4"/>
          <p:cNvSpPr txBox="1"/>
          <p:nvPr/>
        </p:nvSpPr>
        <p:spPr>
          <a:xfrm>
            <a:off x="455324" y="46576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진행사항 &amp; 결과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4"/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Malgun Gothic"/>
              <a:buAutoNum type="arabicPeriod"/>
            </a:pPr>
            <a:r>
              <a:rPr lang="en-US" sz="2000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라즈베리파이 카메라 테스트</a:t>
            </a:r>
            <a:endParaRPr sz="2000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AutoNum type="arabicParenR"/>
            </a:pPr>
            <a:r>
              <a:rPr lang="en-US" sz="2000" b="0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카메라 설치 </a:t>
            </a:r>
            <a:r>
              <a:rPr lang="en-US"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(완료)</a:t>
            </a:r>
            <a:endParaRPr/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AutoNum type="arabicParenR"/>
            </a:pPr>
            <a:r>
              <a:rPr lang="en-US" sz="2000" b="0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카메라 작동 테스트</a:t>
            </a:r>
            <a:r>
              <a:rPr lang="en-US"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(완료)</a:t>
            </a:r>
            <a:endParaRPr sz="2000" b="0" i="0" u="none" strike="noStrike" cap="none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Arial"/>
              <a:buAutoNum type="arabicParenR"/>
            </a:pPr>
            <a:r>
              <a:rPr lang="en-US" sz="2000" b="0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카메라 사물 인식 자료조사 </a:t>
            </a:r>
            <a:r>
              <a:rPr lang="en-US" sz="2000" b="0" i="0" u="none" strike="noStrike" cap="none">
                <a:solidFill>
                  <a:srgbClr val="548135"/>
                </a:solidFill>
                <a:latin typeface="Arial"/>
                <a:ea typeface="Arial"/>
                <a:cs typeface="Arial"/>
                <a:sym typeface="Arial"/>
              </a:rPr>
              <a:t>(진행중)</a:t>
            </a:r>
            <a:endParaRPr sz="2000" b="0" i="0" u="none" strike="noStrike" cap="none">
              <a:solidFill>
                <a:srgbClr val="54813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5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카메라 설치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323355" y="584666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[그림1]-카메라 연결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6807020" y="5846666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[그림2]-최신버전 업그레이드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1323355" y="1713739"/>
            <a:ext cx="4112626" cy="411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91200" y="1713739"/>
            <a:ext cx="5535661" cy="411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카메라 설치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6"/>
          <p:cNvSpPr txBox="1"/>
          <p:nvPr/>
        </p:nvSpPr>
        <p:spPr>
          <a:xfrm>
            <a:off x="1079565" y="583920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[그림3]-raspi-config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 txBox="1"/>
          <p:nvPr/>
        </p:nvSpPr>
        <p:spPr>
          <a:xfrm>
            <a:off x="6754861" y="583920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[그림4]-enabled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6"/>
          <p:cNvPicPr preferRelativeResize="0"/>
          <p:nvPr/>
        </p:nvPicPr>
        <p:blipFill rotWithShape="1">
          <a:blip r:embed="rId3">
            <a:alphaModFix/>
          </a:blip>
          <a:srcRect l="154" t="13169" r="53363" b="80668"/>
          <a:stretch/>
        </p:blipFill>
        <p:spPr>
          <a:xfrm>
            <a:off x="682401" y="1566634"/>
            <a:ext cx="3855293" cy="345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2402" y="2072776"/>
            <a:ext cx="5145744" cy="368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18528" y="2071029"/>
            <a:ext cx="5428164" cy="3691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1790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/>
        </p:nvSpPr>
        <p:spPr>
          <a:xfrm>
            <a:off x="2261936" y="375130"/>
            <a:ext cx="7928809" cy="816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카메라 작동 테스트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4248592" y="0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200"/>
              <a:buFont typeface="Arial"/>
              <a:buNone/>
            </a:pPr>
            <a:r>
              <a:rPr lang="en-US" sz="12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</a:t>
            </a:r>
            <a:r>
              <a:rPr lang="en-US" sz="20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상세 내용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870132" y="5826125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[그림5]-카메라 작동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6633827" y="5826125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lang="en-US" sz="1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[그림6]-jpg</a:t>
            </a:r>
            <a:endParaRPr sz="1400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9" name="Google Shape;179;p7"/>
          <p:cNvPicPr preferRelativeResize="0"/>
          <p:nvPr/>
        </p:nvPicPr>
        <p:blipFill rotWithShape="1">
          <a:blip r:embed="rId3">
            <a:alphaModFix/>
          </a:blip>
          <a:srcRect l="2160" r="5097" b="7337"/>
          <a:stretch/>
        </p:blipFill>
        <p:spPr>
          <a:xfrm>
            <a:off x="686571" y="1676098"/>
            <a:ext cx="4802910" cy="405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l="399" t="13739" r="38865" b="81468"/>
          <a:stretch/>
        </p:blipFill>
        <p:spPr>
          <a:xfrm>
            <a:off x="686571" y="1286988"/>
            <a:ext cx="4802910" cy="259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8599" y="2919721"/>
            <a:ext cx="1425897" cy="1548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915697" y="19274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435971" y="780205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PROBLEMS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Google Shape;189;p8"/>
          <p:cNvCxnSpPr/>
          <p:nvPr/>
        </p:nvCxnSpPr>
        <p:spPr>
          <a:xfrm>
            <a:off x="548363" y="2627706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8"/>
          <p:cNvSpPr txBox="1"/>
          <p:nvPr/>
        </p:nvSpPr>
        <p:spPr>
          <a:xfrm>
            <a:off x="455324" y="46576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애로사항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"/>
          <p:cNvSpPr/>
          <p:nvPr/>
        </p:nvSpPr>
        <p:spPr>
          <a:xfrm>
            <a:off x="-5118" y="-9527"/>
            <a:ext cx="5385192" cy="6872928"/>
          </a:xfrm>
          <a:custGeom>
            <a:avLst/>
            <a:gdLst/>
            <a:ahLst/>
            <a:cxnLst/>
            <a:rect l="l" t="t" r="r" b="b"/>
            <a:pathLst>
              <a:path w="5385192" h="6872928" extrusionOk="0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rgbClr val="171616">
              <a:alpha val="392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3A38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9"/>
          <p:cNvSpPr txBox="1"/>
          <p:nvPr/>
        </p:nvSpPr>
        <p:spPr>
          <a:xfrm>
            <a:off x="915697" y="19274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</a:pP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9"/>
          <p:cNvSpPr txBox="1"/>
          <p:nvPr/>
        </p:nvSpPr>
        <p:spPr>
          <a:xfrm>
            <a:off x="435971" y="780205"/>
            <a:ext cx="3246668" cy="135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NEXT WEEK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4000"/>
              <a:buFont typeface="Arial"/>
              <a:buNone/>
            </a:pPr>
            <a:r>
              <a:rPr lang="en-US" sz="40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PLAN</a:t>
            </a:r>
            <a:endParaRPr sz="40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" name="Google Shape;198;p9"/>
          <p:cNvCxnSpPr/>
          <p:nvPr/>
        </p:nvCxnSpPr>
        <p:spPr>
          <a:xfrm>
            <a:off x="548363" y="2627706"/>
            <a:ext cx="657244" cy="0"/>
          </a:xfrm>
          <a:prstGeom prst="straightConnector1">
            <a:avLst/>
          </a:prstGeom>
          <a:noFill/>
          <a:ln w="34925" cap="flat" cmpd="sng">
            <a:solidFill>
              <a:srgbClr val="3A383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9" name="Google Shape;199;p9"/>
          <p:cNvSpPr txBox="1"/>
          <p:nvPr/>
        </p:nvSpPr>
        <p:spPr>
          <a:xfrm>
            <a:off x="455324" y="465769"/>
            <a:ext cx="3955498" cy="37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Font typeface="Arial"/>
              <a:buNone/>
            </a:pPr>
            <a:r>
              <a:rPr lang="en-US" sz="1800" i="1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# 다음 주 계획</a:t>
            </a:r>
            <a:endParaRPr sz="1600" i="1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1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B3838"/>
              </a:buClr>
              <a:buSzPts val="2000"/>
              <a:buFont typeface="Malgun Gothic"/>
              <a:buAutoNum type="arabicPeriod"/>
            </a:pPr>
            <a:r>
              <a:rPr lang="en-US" sz="2000" b="0" i="0" u="none" strike="noStrike" cap="none">
                <a:solidFill>
                  <a:srgbClr val="3B3838"/>
                </a:solidFill>
                <a:latin typeface="Arial"/>
                <a:ea typeface="Arial"/>
                <a:cs typeface="Arial"/>
                <a:sym typeface="Arial"/>
              </a:rPr>
              <a:t>카메라 사물 인식 </a:t>
            </a:r>
            <a:endParaRPr sz="2000" b="0" i="0" u="none" strike="noStrike" cap="none">
              <a:solidFill>
                <a:srgbClr val="3B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12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라즈베리파이</a:t>
            </a:r>
            <a:r>
              <a:rPr lang="en-US" altLang="ko-KR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3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김성지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, 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700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7575187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모터 구동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5613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모터 구동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모터 드라이브 회로 연결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ko-KR" altLang="en-US" sz="200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주행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5466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드라이브 회로 연결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323355" y="609782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1]-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nano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를 이용한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python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파일 작성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7028693" y="6097828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2]-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회로 연결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177" b="56243"/>
          <a:stretch/>
        </p:blipFill>
        <p:spPr>
          <a:xfrm>
            <a:off x="757908" y="1709666"/>
            <a:ext cx="3303473" cy="2893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67"/>
          <a:stretch/>
        </p:blipFill>
        <p:spPr>
          <a:xfrm>
            <a:off x="757908" y="2347761"/>
            <a:ext cx="5123337" cy="365762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36" b="60640"/>
          <a:stretch/>
        </p:blipFill>
        <p:spPr>
          <a:xfrm>
            <a:off x="7028871" y="1718433"/>
            <a:ext cx="3722078" cy="143981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6"/>
          <a:stretch/>
        </p:blipFill>
        <p:spPr>
          <a:xfrm rot="5400000">
            <a:off x="7562414" y="2816850"/>
            <a:ext cx="2654814" cy="372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595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모터 구동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(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앞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)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2401" y="59223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3]-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nano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를 이용한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python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파일 작성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486044" y="59223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동영상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1]-go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18"/>
          <a:stretch/>
        </p:blipFill>
        <p:spPr>
          <a:xfrm>
            <a:off x="508154" y="1995055"/>
            <a:ext cx="4470246" cy="3841932"/>
          </a:xfrm>
          <a:prstGeom prst="rect">
            <a:avLst/>
          </a:prstGeom>
        </p:spPr>
      </p:pic>
      <p:pic>
        <p:nvPicPr>
          <p:cNvPr id="5" name="전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97326" y="1995055"/>
            <a:ext cx="6058715" cy="384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6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모터 구동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(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뒤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)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870132" y="582612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5]-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nano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를 이용한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python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파일 작성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633827" y="5826125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동영상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2]-back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47"/>
          <a:stretch/>
        </p:blipFill>
        <p:spPr>
          <a:xfrm>
            <a:off x="536982" y="2023284"/>
            <a:ext cx="4621799" cy="3667637"/>
          </a:xfrm>
          <a:prstGeom prst="rect">
            <a:avLst/>
          </a:prstGeom>
        </p:spPr>
      </p:pic>
      <p:pic>
        <p:nvPicPr>
          <p:cNvPr id="5" name="후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23345" y="2023284"/>
            <a:ext cx="5865091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8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개인 프로젝트</a:t>
            </a:r>
            <a:endParaRPr lang="en-US" altLang="ko-KR" sz="200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92225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2089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10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6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라즈베리파이</a:t>
            </a:r>
            <a:r>
              <a:rPr lang="en-US" altLang="ko-KR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3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김성지</a:t>
            </a:r>
            <a:r>
              <a:rPr lang="en-US" altLang="ko-KR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, </a:t>
            </a: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2877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125150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 ON/OFF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72920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 err="1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 ON/OFF</a:t>
            </a:r>
          </a:p>
          <a:p>
            <a:pPr marL="914400" lvl="1" indent="-457200">
              <a:lnSpc>
                <a:spcPct val="150000"/>
              </a:lnSpc>
              <a:buAutoNum type="arabicParenR"/>
            </a:pPr>
            <a:r>
              <a:rPr lang="ko-KR" altLang="en-US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OS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설치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 on/off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arenR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버튼을 이용한 </a:t>
            </a: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 on/off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2654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LED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15" r="60348" b="81352"/>
          <a:stretch/>
        </p:blipFill>
        <p:spPr>
          <a:xfrm>
            <a:off x="575424" y="1879200"/>
            <a:ext cx="3035994" cy="2562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4" y="2510571"/>
            <a:ext cx="5488306" cy="3698093"/>
          </a:xfrm>
          <a:prstGeom prst="rect">
            <a:avLst/>
          </a:prstGeom>
        </p:spPr>
      </p:pic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341828" y="620866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1]-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nano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를 이용한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python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파일 작성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5" t="14318"/>
          <a:stretch/>
        </p:blipFill>
        <p:spPr>
          <a:xfrm>
            <a:off x="7195127" y="2510571"/>
            <a:ext cx="3948379" cy="3698093"/>
          </a:xfrm>
          <a:prstGeom prst="rect">
            <a:avLst/>
          </a:prstGeom>
        </p:spPr>
      </p:pic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7188008" y="620866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2]-</a:t>
            </a:r>
            <a:r>
              <a:rPr lang="ko-KR" altLang="en-US" sz="1400" dirty="0" err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라즈베리파이를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이용한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LED ON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612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LED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1341828" y="620866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3]-</a:t>
            </a:r>
            <a:r>
              <a:rPr lang="en-US" altLang="ko-KR" sz="1400" dirty="0" err="1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nano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를 이용한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python 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파일 작성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7188008" y="6208664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[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그림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4]-Button</a:t>
            </a:r>
            <a:r>
              <a:rPr lang="ko-KR" altLang="en-US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을 이용한 </a:t>
            </a:r>
            <a:r>
              <a:rPr lang="en-US" altLang="ko-KR" sz="1400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LED ON</a:t>
            </a: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6" t="16402" r="76741" b="81671"/>
          <a:stretch/>
        </p:blipFill>
        <p:spPr>
          <a:xfrm>
            <a:off x="607806" y="1878012"/>
            <a:ext cx="3549415" cy="25244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1" t="10083" r="55682" b="44839"/>
          <a:stretch/>
        </p:blipFill>
        <p:spPr>
          <a:xfrm>
            <a:off x="607806" y="2510570"/>
            <a:ext cx="5488306" cy="369809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397" y="2510569"/>
            <a:ext cx="3707981" cy="36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4591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6380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ko-KR" altLang="en-US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6493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라즈베리파이</a:t>
            </a:r>
            <a:r>
              <a:rPr lang="en-US" altLang="ko-KR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3</a:t>
            </a: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46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679422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1183</TotalTime>
  <Words>1355</Words>
  <Application>Microsoft Office PowerPoint</Application>
  <PresentationFormat>와이드스크린</PresentationFormat>
  <Paragraphs>463</Paragraphs>
  <Slides>79</Slides>
  <Notes>23</Notes>
  <HiddenSlides>0</HiddenSlides>
  <MMClips>3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92" baseType="lpstr">
      <vt:lpstr>-apple-system</vt:lpstr>
      <vt:lpstr>Lato</vt:lpstr>
      <vt:lpstr>Nanum Gothic</vt:lpstr>
      <vt:lpstr>Nixie</vt:lpstr>
      <vt:lpstr>Poppins SemiBold</vt:lpstr>
      <vt:lpstr>나눔바른고딕</vt:lpstr>
      <vt:lpstr>나눔바른펜</vt:lpstr>
      <vt:lpstr>나눔스퀘어 Bold</vt:lpstr>
      <vt:lpstr>나눔스퀘어라운드 Regular</vt:lpstr>
      <vt:lpstr>맑은 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마 윤경</cp:lastModifiedBy>
  <cp:revision>122</cp:revision>
  <dcterms:created xsi:type="dcterms:W3CDTF">2019-11-18T18:19:02Z</dcterms:created>
  <dcterms:modified xsi:type="dcterms:W3CDTF">2021-04-22T11:24:06Z</dcterms:modified>
</cp:coreProperties>
</file>